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4E7D3-E783-4E34-BB83-7DE4174B6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24EF5F-392D-4C2F-8445-2634442A3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EAB561-9051-4D34-8794-2CE3504B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FB6EE9-7986-4768-8FDB-764D0F47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971FED-CCB0-4B66-80F5-BDBADD82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69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A2353-F8AA-4412-88BC-CF7D2084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41658-E144-48B5-B060-79ADEBC68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44EC5E-C259-46A9-BDAE-CD97F496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C58289-912A-4507-951F-01F1B21C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9DBB11-0E6B-4B0C-A2FC-745680A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84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3C08E0-C09A-4231-9EA5-26C8553E8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903FE6-DC07-424C-BF01-6AD66C62F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EBF29-EB2D-4FFF-B295-E474E142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69E8F-39D6-477B-A6CC-83D45964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D8EDD3-C316-4C89-A95E-668439D2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58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FAC3D-B191-40B0-8748-A5FFC61C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27789-4399-4A4F-9CB0-CE50886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148C3-727D-47ED-BED4-FAD8B823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E624F5-D107-4D43-8C97-BBA89B90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E1AF7-9545-43D2-9D38-918B9E70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70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CFE3C-79AD-4B38-A6F7-7411A4E1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FDD172-306A-4A87-9FA8-14A7E5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A8ED2-8811-4B4F-9871-E3C28BFF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9B1842-0FFA-4FBF-A023-14E76AEC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1C26B6-BAFF-402D-994E-0BF3C619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1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8D1B1-395A-495E-9D2E-D4BCFB39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B6A843-6283-4FA0-B084-97F02BB96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48865B-0F26-4993-8AFA-9D1D4D8F0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FEE5AB-041C-4A4D-977D-0CFFE17A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B51A0-FBDE-4C27-A9FB-6A1E87D8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AD3DCD-6F62-4A9E-997D-904E490B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87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B2746-52F4-462F-85FE-2DCD6C91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6A8942-21DA-4360-B662-388A6AFAE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55C412-2FBA-4FF4-BAB3-E96F738DA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D0C656-05DD-46B7-9D42-4EA091FD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D97E3B7-4FCB-4B81-BD4C-42CF51FD6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FD453E-5258-4103-B1E3-EB071251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DEF04C5-1609-4593-98C3-EFC953FD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593B22-7139-4F81-A544-1DB06B91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40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17AE9-7283-42D4-8EF3-490363AC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2619AD-3BF4-4584-9079-44FAB6D3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2BC91-EEB7-41D2-B7EF-6F273CC1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699606-DC4C-42EA-8A61-B377F886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34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02B8BE-7194-4207-963C-06DC8CBA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F5580D-B2DE-4149-9A16-A117CDC4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C1028C-E147-4E9D-B6F6-AE76C062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24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794A5-1FFA-4D00-9567-D4131D28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A030A6-BEC1-45F2-A2AF-698C3A6E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2E99EA-A127-48F1-AB17-F73ED49FA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CD6D23-3357-426F-8626-8A648EE2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4C27BB-C245-4576-95DF-7B72D9DF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D56189-DB76-4E43-B933-C5DD949E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94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B0F0-025B-4909-8B3E-B781EFD6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4F0A4C-9546-42AE-A900-8B08AA3B2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149781-F698-4A8A-91F9-97920BB94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30FBF7-EA85-493B-B6AB-EDF81D2E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E379B5-B221-473A-81B9-46B115E9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16FDD7-1EE0-4233-853C-FD093C9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73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668DD9-52D3-4097-AAB0-DFEBDFD5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BD29D4-58C0-4F02-9655-2D17BBC11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D715A8-D23B-4E7B-9738-4C3B69AD0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F5272-8B8B-4549-B2DD-125E8BA4A7A9}" type="datetimeFigureOut">
              <a:rPr lang="pt-BR" smtClean="0"/>
              <a:t>11/12/2020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ACCCDE-DB1F-41B8-B53B-E3635DB89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A7526A-4211-4E66-AFA2-6A9F8DB4E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8E6DB-E1F0-4828-9924-7AE85BBC64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8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B9535-0CF5-49E0-A4A1-95C1BE1D1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3" y="651730"/>
            <a:ext cx="11113476" cy="94847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Cuidados para Manuais da marca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E84096-68A1-4DC0-9FCA-2F43F04E6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2529"/>
            <a:ext cx="9884898" cy="3485271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Esse logotipo foi baseado em uma abertura de uma padaria então todos direitos reservados são do criador, as versões disponíveis são para talvez aparecer em alguma divulgação ou algo acima.</a:t>
            </a:r>
          </a:p>
          <a:p>
            <a:pPr algn="l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Versão Principal: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56A55A61-4B17-4153-BB8E-02733701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73" y="2883845"/>
            <a:ext cx="598018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0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13215-9303-4A58-A3E2-57AE1B4D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Sobre as Versões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F54FA7-50B3-4A7A-BFF8-4B0723240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Possivelmente as positivas são onde o logotipo está sendo melhor representado onde é possível ver que está se destacando-se e não</a:t>
            </a:r>
          </a:p>
          <a:p>
            <a:pPr marL="0" indent="0">
              <a:buNone/>
            </a:pPr>
            <a:r>
              <a:rPr lang="pt-BR" dirty="0"/>
              <a:t>Está sendo mal interpretado ou com uma qualidade não tão boa.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versão negativa são as que dificultam as interpretações onde pode acontecer coisas que não foi proporcionado a quem fez a logo e não autorizado.</a:t>
            </a:r>
          </a:p>
        </p:txBody>
      </p:sp>
    </p:spTree>
    <p:extLst>
      <p:ext uri="{BB962C8B-B14F-4D97-AF65-F5344CB8AC3E}">
        <p14:creationId xmlns:p14="http://schemas.microsoft.com/office/powerpoint/2010/main" val="183876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D0E6-4D75-4BC9-A74F-555C4C6D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Versões dos Logotipos.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C53CDB-3205-4864-940B-225156D3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Estas versões podem ser usadas para aparecer em algum anuncio ou INPI onde foi   registrada o direito autoral do logotipo.</a:t>
            </a:r>
          </a:p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pt-BR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Versão Positiva                                             Versão Positivas – cores de madeiras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B609398F-04A7-4A6B-9A7A-8E6353DEF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" y="2823076"/>
            <a:ext cx="5980188" cy="3669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F34FAC7-3AC6-42DA-842F-5142E584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24" y="2823076"/>
            <a:ext cx="598018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15C0A-D2B9-4484-9A4B-0434EFB0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Versões do logotipos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943A7-3345-4343-8CC3-8303F1303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690688"/>
            <a:ext cx="11099408" cy="1136918"/>
          </a:xfrm>
        </p:spPr>
        <p:txBody>
          <a:bodyPr>
            <a:normAutofit fontScale="92500" lnSpcReduction="20000"/>
          </a:bodyPr>
          <a:lstStyle/>
          <a:p>
            <a:endParaRPr lang="pt-BR" dirty="0"/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Versão Positiva– Cores que combinam com fundo                        Versão negativa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A901A1-BE6C-4D2E-B9C6-D208A2908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535"/>
            <a:ext cx="5980188" cy="3669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49401A-0871-4B98-8534-761A99D8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14" y="2823076"/>
            <a:ext cx="598018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7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8B4C9-B296-48A9-B266-DB962EE6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Logotipos – Cores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42FD31-FA02-4FD1-94E2-A896B15F0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      0              C       11            C       5          C          0</a:t>
            </a:r>
          </a:p>
          <a:p>
            <a:pPr marL="0" indent="0">
              <a:buNone/>
            </a:pPr>
            <a:r>
              <a:rPr lang="pt-BR" dirty="0"/>
              <a:t>M    60            M      31            M     18        M         0        </a:t>
            </a:r>
          </a:p>
          <a:p>
            <a:pPr marL="0" indent="0">
              <a:buNone/>
            </a:pPr>
            <a:r>
              <a:rPr lang="pt-BR" dirty="0"/>
              <a:t>Y      100          Y       39            Y       30         Y         0</a:t>
            </a:r>
          </a:p>
          <a:p>
            <a:pPr marL="0" indent="0">
              <a:buNone/>
            </a:pPr>
            <a:r>
              <a:rPr lang="pt-BR" dirty="0"/>
              <a:t>K      0              K       11             K      0           K         0</a:t>
            </a:r>
          </a:p>
          <a:p>
            <a:pPr marL="0" indent="0">
              <a:buNone/>
            </a:pPr>
            <a:r>
              <a:rPr lang="pt-BR" dirty="0"/>
              <a:t>R      245         R       147           R      216       R        55</a:t>
            </a:r>
          </a:p>
          <a:p>
            <a:pPr marL="0" indent="0">
              <a:buNone/>
            </a:pPr>
            <a:r>
              <a:rPr lang="pt-BR" dirty="0"/>
              <a:t>G     134          G        76           G      149       G        52</a:t>
            </a:r>
          </a:p>
          <a:p>
            <a:pPr marL="0" indent="0">
              <a:buNone/>
            </a:pPr>
            <a:r>
              <a:rPr lang="pt-BR" dirty="0"/>
              <a:t>B      52           B        34            B       93         B        53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D1A410-08F7-4245-9291-58153BB1F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285875" cy="12954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7FB844-7ACF-458A-B5D5-2068247B2CF8}"/>
              </a:ext>
            </a:extLst>
          </p:cNvPr>
          <p:cNvCxnSpPr/>
          <p:nvPr/>
        </p:nvCxnSpPr>
        <p:spPr>
          <a:xfrm>
            <a:off x="838200" y="4881489"/>
            <a:ext cx="15533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4335A3A-D8A5-4BAA-B87E-270CC2BD6C6B}"/>
              </a:ext>
            </a:extLst>
          </p:cNvPr>
          <p:cNvCxnSpPr/>
          <p:nvPr/>
        </p:nvCxnSpPr>
        <p:spPr>
          <a:xfrm>
            <a:off x="1354527" y="3230783"/>
            <a:ext cx="0" cy="2869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A020EAE5-8EE2-4031-A786-547394588F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6318" y="1690688"/>
            <a:ext cx="1181100" cy="1280795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36990AA-B423-452D-A904-A11EEE2A95B0}"/>
              </a:ext>
            </a:extLst>
          </p:cNvPr>
          <p:cNvCxnSpPr>
            <a:cxnSpLocks/>
          </p:cNvCxnSpPr>
          <p:nvPr/>
        </p:nvCxnSpPr>
        <p:spPr>
          <a:xfrm>
            <a:off x="2776318" y="4881489"/>
            <a:ext cx="1181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BDA3F42-4FD3-4013-9B81-D0CC793DC474}"/>
              </a:ext>
            </a:extLst>
          </p:cNvPr>
          <p:cNvCxnSpPr/>
          <p:nvPr/>
        </p:nvCxnSpPr>
        <p:spPr>
          <a:xfrm>
            <a:off x="3366868" y="3230783"/>
            <a:ext cx="0" cy="2869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B193FCA3-377F-44BE-8C51-46E306A578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84016" y="1745298"/>
            <a:ext cx="1238250" cy="1240790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33DB708-F224-4594-936F-30457E9AFE48}"/>
              </a:ext>
            </a:extLst>
          </p:cNvPr>
          <p:cNvCxnSpPr/>
          <p:nvPr/>
        </p:nvCxnSpPr>
        <p:spPr>
          <a:xfrm>
            <a:off x="4459458" y="4881489"/>
            <a:ext cx="1362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06B9C18-0331-46CD-95D9-D301D0891468}"/>
              </a:ext>
            </a:extLst>
          </p:cNvPr>
          <p:cNvCxnSpPr/>
          <p:nvPr/>
        </p:nvCxnSpPr>
        <p:spPr>
          <a:xfrm>
            <a:off x="5140862" y="3230782"/>
            <a:ext cx="0" cy="2869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FB58D57-3A5B-43C7-94AD-914E514F1F2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8367" y="1745298"/>
            <a:ext cx="1238250" cy="1240790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746EDFF-70FD-4A0E-A13D-A7B95FDED5A4}"/>
              </a:ext>
            </a:extLst>
          </p:cNvPr>
          <p:cNvCxnSpPr/>
          <p:nvPr/>
        </p:nvCxnSpPr>
        <p:spPr>
          <a:xfrm>
            <a:off x="6907237" y="3230782"/>
            <a:ext cx="0" cy="2869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F3D36F1-7494-4251-8173-9DEBE8F7D9FD}"/>
              </a:ext>
            </a:extLst>
          </p:cNvPr>
          <p:cNvCxnSpPr>
            <a:cxnSpLocks/>
          </p:cNvCxnSpPr>
          <p:nvPr/>
        </p:nvCxnSpPr>
        <p:spPr>
          <a:xfrm>
            <a:off x="6096000" y="4881489"/>
            <a:ext cx="14206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3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C51EC-1769-4BA9-9EF1-0DA775F9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Logotipo - Redução</a:t>
            </a:r>
          </a:p>
        </p:txBody>
      </p:sp>
      <p:pic>
        <p:nvPicPr>
          <p:cNvPr id="13" name="Imagem 12" descr="Uma imagem contendo mesa&#10;&#10;Descrição gerada automaticamente">
            <a:extLst>
              <a:ext uri="{FF2B5EF4-FFF2-40B4-BE49-F238E27FC236}">
                <a16:creationId xmlns:a16="http://schemas.microsoft.com/office/drawing/2014/main" id="{1996F4E5-20FF-4E05-A1E4-30A8C90A3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04" y="2825027"/>
            <a:ext cx="3333600" cy="1955858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C85420A3-BCC7-4C58-B36F-EAD3BC40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                                                                                                                                    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                                                                           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 tamanho mínimo  recomendável </a:t>
            </a:r>
          </a:p>
          <a:p>
            <a:pPr marL="0" indent="0" algn="ctr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com o texto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panetteria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é de 9,26cm</a:t>
            </a:r>
          </a:p>
          <a:p>
            <a:pPr marL="0" indent="0" algn="ctr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de largura, sem o texto é 5,42cm.                                                                            </a:t>
            </a:r>
          </a:p>
        </p:txBody>
      </p:sp>
      <p:pic>
        <p:nvPicPr>
          <p:cNvPr id="16" name="Espaço Reservado para Conteúdo 4">
            <a:extLst>
              <a:ext uri="{FF2B5EF4-FFF2-40B4-BE49-F238E27FC236}">
                <a16:creationId xmlns:a16="http://schemas.microsoft.com/office/drawing/2014/main" id="{68D4CA04-8518-4B3D-98C8-7330C9F0D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598018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FFA72-1E70-4586-BAD5-9DAD769D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Logotipos - Margens de segurança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0B9A56-38BB-4A8B-8B71-BD40327B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distância entre a aplicação</a:t>
            </a: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outros logotipos e/ou elementos</a:t>
            </a: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deve ser respeitada, conforme </a:t>
            </a: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ilustração ao lado, para melhor </a:t>
            </a: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visualização do logo.                            </a:t>
            </a:r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1C915F86-D031-4834-9469-6EF99C576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48" y="1690688"/>
            <a:ext cx="5980188" cy="36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BAA2F-38BA-420B-8C4D-E772EEA7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Logotipo - Usos não permitidos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DA663-D098-4262-81B7-691F148C0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7190" cy="4351338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FFACD555-6424-4435-8E43-CC9E1747E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0" y="2802448"/>
            <a:ext cx="4532243" cy="2776192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29394A-FBC9-4553-9A40-88F01827A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88295" y="3061322"/>
            <a:ext cx="4532243" cy="27761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BE94260-5E2F-474F-AC4C-8EF5EADA55F2}"/>
              </a:ext>
            </a:extLst>
          </p:cNvPr>
          <p:cNvCxnSpPr/>
          <p:nvPr/>
        </p:nvCxnSpPr>
        <p:spPr>
          <a:xfrm flipH="1">
            <a:off x="5214290" y="2504911"/>
            <a:ext cx="675861" cy="583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646965B-EB2D-4432-8FE3-D9764C43403C}"/>
              </a:ext>
            </a:extLst>
          </p:cNvPr>
          <p:cNvCxnSpPr>
            <a:cxnSpLocks/>
          </p:cNvCxnSpPr>
          <p:nvPr/>
        </p:nvCxnSpPr>
        <p:spPr>
          <a:xfrm>
            <a:off x="5231295" y="2458438"/>
            <a:ext cx="645604" cy="602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49A91E8-5332-4512-AA05-72EEADBF2D70}"/>
              </a:ext>
            </a:extLst>
          </p:cNvPr>
          <p:cNvCxnSpPr/>
          <p:nvPr/>
        </p:nvCxnSpPr>
        <p:spPr>
          <a:xfrm flipH="1">
            <a:off x="1517374" y="2464061"/>
            <a:ext cx="463826" cy="6758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5D2C710-956C-495C-A270-46ADDF9CA83F}"/>
              </a:ext>
            </a:extLst>
          </p:cNvPr>
          <p:cNvCxnSpPr>
            <a:cxnSpLocks/>
          </p:cNvCxnSpPr>
          <p:nvPr/>
        </p:nvCxnSpPr>
        <p:spPr>
          <a:xfrm>
            <a:off x="1514403" y="2504804"/>
            <a:ext cx="526773" cy="556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BC26D889-0440-44E8-9596-2A175B48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530" y="2431844"/>
            <a:ext cx="4386470" cy="3126408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FE16A57-17C0-4F83-B1AE-45B313FEBF43}"/>
              </a:ext>
            </a:extLst>
          </p:cNvPr>
          <p:cNvCxnSpPr>
            <a:cxnSpLocks/>
          </p:cNvCxnSpPr>
          <p:nvPr/>
        </p:nvCxnSpPr>
        <p:spPr>
          <a:xfrm flipH="1">
            <a:off x="10822832" y="2397502"/>
            <a:ext cx="415011" cy="547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F4E80F4-ACB5-4A13-A947-6FA9B1E4AF94}"/>
              </a:ext>
            </a:extLst>
          </p:cNvPr>
          <p:cNvCxnSpPr>
            <a:cxnSpLocks/>
          </p:cNvCxnSpPr>
          <p:nvPr/>
        </p:nvCxnSpPr>
        <p:spPr>
          <a:xfrm>
            <a:off x="10756569" y="2397502"/>
            <a:ext cx="481274" cy="521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B3966-7397-43DC-BA92-AAE8D005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Tipografia para a Identidade Visual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1DF094-5E74-44F2-93F8-58A13E1D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Fonte única pode-se usar Arial ou Cooper Black. Sendo as duas as </a:t>
            </a:r>
          </a:p>
          <a:p>
            <a:pPr marL="0" indent="0">
              <a:buNone/>
            </a:pPr>
            <a:r>
              <a:rPr lang="pt-BR" dirty="0"/>
              <a:t>Fontes principais.</a:t>
            </a:r>
          </a:p>
          <a:p>
            <a:pPr marL="0" indent="0">
              <a:buNone/>
            </a:pPr>
            <a:r>
              <a:rPr lang="pt-BR" dirty="0"/>
              <a:t>             Cooper Black.                                                   Arial Black.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185143-39A0-499B-98DC-86716906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3900"/>
            <a:ext cx="4316896" cy="304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5F595C8-D8FE-426F-8029-E5766C80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3263899"/>
            <a:ext cx="476250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7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306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Cuidados para Manuais da marca</vt:lpstr>
      <vt:lpstr>Sobre as Versões.</vt:lpstr>
      <vt:lpstr>Versões dos Logotipos.</vt:lpstr>
      <vt:lpstr>Versões do logotipos</vt:lpstr>
      <vt:lpstr>Logotipos – Cores </vt:lpstr>
      <vt:lpstr>Logotipo - Redução</vt:lpstr>
      <vt:lpstr> Logotipos - Margens de segurança</vt:lpstr>
      <vt:lpstr>Logotipo - Usos não permitidos</vt:lpstr>
      <vt:lpstr>Tipografia para a Identidade Visual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Cuidados para Manuais da marca</dc:title>
  <dc:creator>João Augusto</dc:creator>
  <cp:lastModifiedBy>João Augusto</cp:lastModifiedBy>
  <cp:revision>16</cp:revision>
  <dcterms:created xsi:type="dcterms:W3CDTF">2020-12-01T13:14:44Z</dcterms:created>
  <dcterms:modified xsi:type="dcterms:W3CDTF">2020-12-11T11:32:46Z</dcterms:modified>
</cp:coreProperties>
</file>